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6FC63-6CC0-4D03-9345-AB41C041BB04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66AD5-BBC5-44B7-8DDA-843FF7867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4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66AD5-BBC5-44B7-8DDA-843FF7867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8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45D4-CFB9-402D-8540-5E9965A51B9F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11-7E9F-4FD3-AC00-1A03DCBE4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5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45D4-CFB9-402D-8540-5E9965A51B9F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11-7E9F-4FD3-AC00-1A03DCBE4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9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45D4-CFB9-402D-8540-5E9965A51B9F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11-7E9F-4FD3-AC00-1A03DCBE4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6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45D4-CFB9-402D-8540-5E9965A51B9F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11-7E9F-4FD3-AC00-1A03DCBE4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0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45D4-CFB9-402D-8540-5E9965A51B9F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11-7E9F-4FD3-AC00-1A03DCBE4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3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45D4-CFB9-402D-8540-5E9965A51B9F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11-7E9F-4FD3-AC00-1A03DCBE4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9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45D4-CFB9-402D-8540-5E9965A51B9F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11-7E9F-4FD3-AC00-1A03DCBE4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7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45D4-CFB9-402D-8540-5E9965A51B9F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11-7E9F-4FD3-AC00-1A03DCBE4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1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45D4-CFB9-402D-8540-5E9965A51B9F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11-7E9F-4FD3-AC00-1A03DCBE4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8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45D4-CFB9-402D-8540-5E9965A51B9F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11-7E9F-4FD3-AC00-1A03DCBE4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0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45D4-CFB9-402D-8540-5E9965A51B9F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31111-7E9F-4FD3-AC00-1A03DCBE4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7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F45D4-CFB9-402D-8540-5E9965A51B9F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1111-7E9F-4FD3-AC00-1A03DCBE4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4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52"/>
            <a:ext cx="9144000" cy="6843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6858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Hobo Std" pitchFamily="50" charset="0"/>
              </a:rPr>
              <a:t>Mari </a:t>
            </a:r>
            <a:r>
              <a:rPr lang="en-US" dirty="0" err="1" smtClean="0">
                <a:latin typeface="Hobo Std" pitchFamily="50" charset="0"/>
              </a:rPr>
              <a:t>Berempati</a:t>
            </a:r>
            <a:endParaRPr lang="en-US" dirty="0">
              <a:latin typeface="Hobo Std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5181600"/>
            <a:ext cx="6400800" cy="9144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  <a:latin typeface="Hobo Std" pitchFamily="50" charset="0"/>
              </a:rPr>
              <a:t>Oleh</a:t>
            </a:r>
            <a:r>
              <a:rPr lang="en-US" sz="2800" dirty="0" smtClean="0">
                <a:solidFill>
                  <a:schemeClr val="tx2"/>
                </a:solidFill>
                <a:latin typeface="Hobo Std" pitchFamily="50" charset="0"/>
              </a:rPr>
              <a:t>: </a:t>
            </a:r>
            <a:r>
              <a:rPr lang="en-US" sz="2800" dirty="0" err="1" smtClean="0">
                <a:solidFill>
                  <a:schemeClr val="tx2"/>
                </a:solidFill>
                <a:latin typeface="Hobo Std" pitchFamily="50" charset="0"/>
              </a:rPr>
              <a:t>Siti</a:t>
            </a:r>
            <a:r>
              <a:rPr lang="en-US" sz="2800" dirty="0" smtClean="0">
                <a:solidFill>
                  <a:schemeClr val="tx2"/>
                </a:solidFill>
                <a:latin typeface="Hobo Std" pitchFamily="50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Hobo Std" pitchFamily="50" charset="0"/>
              </a:rPr>
              <a:t>Nur</a:t>
            </a:r>
            <a:r>
              <a:rPr lang="en-US" sz="2800" dirty="0" smtClean="0">
                <a:solidFill>
                  <a:schemeClr val="tx2"/>
                </a:solidFill>
                <a:latin typeface="Hobo Std" pitchFamily="50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Hobo Std" pitchFamily="50" charset="0"/>
              </a:rPr>
              <a:t>Bautty</a:t>
            </a:r>
            <a:r>
              <a:rPr lang="en-US" sz="2800" dirty="0" smtClean="0">
                <a:solidFill>
                  <a:schemeClr val="tx2"/>
                </a:solidFill>
                <a:latin typeface="Hobo Std" pitchFamily="50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Hobo Std" pitchFamily="50" charset="0"/>
              </a:rPr>
              <a:t>S.Pd</a:t>
            </a:r>
            <a:r>
              <a:rPr lang="en-US" sz="2800" dirty="0" smtClean="0">
                <a:solidFill>
                  <a:schemeClr val="tx2"/>
                </a:solidFill>
                <a:latin typeface="Hobo Std" pitchFamily="50" charset="0"/>
              </a:rPr>
              <a:t>.</a:t>
            </a:r>
            <a:endParaRPr lang="en-US" sz="2800" dirty="0">
              <a:solidFill>
                <a:schemeClr val="tx2"/>
              </a:solidFill>
              <a:latin typeface="Hobo Std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66961"/>
            <a:ext cx="3191916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Empati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Empati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mental yang </a:t>
            </a:r>
            <a:r>
              <a:rPr lang="en-US" dirty="0" err="1" smtClean="0"/>
              <a:t>membuat</a:t>
            </a:r>
            <a:r>
              <a:rPr lang="en-US" dirty="0" smtClean="0"/>
              <a:t> orang </a:t>
            </a:r>
            <a:r>
              <a:rPr lang="en-US" dirty="0" err="1" smtClean="0"/>
              <a:t>merasa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, </a:t>
            </a:r>
            <a:r>
              <a:rPr lang="en-US" dirty="0" err="1" smtClean="0"/>
              <a:t>perasaan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pikiran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orang lain.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lain, </a:t>
            </a:r>
            <a:r>
              <a:rPr lang="en-US" dirty="0" err="1" smtClean="0"/>
              <a:t>empati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diartikan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menyadari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perasaan</a:t>
            </a:r>
            <a:r>
              <a:rPr lang="en-US" dirty="0" smtClean="0"/>
              <a:t> orang lain.</a:t>
            </a:r>
          </a:p>
          <a:p>
            <a:r>
              <a:rPr lang="en-US" dirty="0" err="1" smtClean="0"/>
              <a:t>Empati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akhlak</a:t>
            </a:r>
            <a:r>
              <a:rPr lang="en-US" dirty="0"/>
              <a:t> </a:t>
            </a:r>
            <a:r>
              <a:rPr lang="en-US" dirty="0" err="1" smtClean="0"/>
              <a:t>terpuji</a:t>
            </a:r>
            <a:r>
              <a:rPr lang="en-US" dirty="0" smtClean="0"/>
              <a:t>. </a:t>
            </a:r>
            <a:r>
              <a:rPr lang="en-US" dirty="0" err="1" smtClean="0"/>
              <a:t>Empati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rasa </a:t>
            </a:r>
            <a:r>
              <a:rPr lang="en-US" dirty="0" err="1" smtClean="0"/>
              <a:t>iba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kasihan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orang lain yang </a:t>
            </a:r>
            <a:r>
              <a:rPr lang="en-US" dirty="0" err="1" smtClean="0"/>
              <a:t>terkena</a:t>
            </a:r>
            <a:r>
              <a:rPr lang="en-US" dirty="0" smtClean="0"/>
              <a:t> </a:t>
            </a:r>
            <a:r>
              <a:rPr lang="en-US" dirty="0" err="1" smtClean="0"/>
              <a:t>musibah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3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i="1" dirty="0">
                <a:latin typeface="Constantia" pitchFamily="18" charset="0"/>
              </a:rPr>
              <a:t>8. </a:t>
            </a:r>
            <a:r>
              <a:rPr lang="en-US" sz="2800" i="1" dirty="0" smtClean="0">
                <a:latin typeface="Constantia" pitchFamily="18" charset="0"/>
              </a:rPr>
              <a:t>Dan </a:t>
            </a:r>
            <a:r>
              <a:rPr lang="en-US" sz="2800" i="1" dirty="0" err="1">
                <a:latin typeface="Constantia" pitchFamily="18" charset="0"/>
              </a:rPr>
              <a:t>apabila</a:t>
            </a:r>
            <a:r>
              <a:rPr lang="en-US" sz="2800" i="1" dirty="0">
                <a:latin typeface="Constantia" pitchFamily="18" charset="0"/>
              </a:rPr>
              <a:t> </a:t>
            </a:r>
            <a:r>
              <a:rPr lang="en-US" sz="2800" i="1" dirty="0" err="1">
                <a:latin typeface="Constantia" pitchFamily="18" charset="0"/>
              </a:rPr>
              <a:t>sewaktu</a:t>
            </a:r>
            <a:r>
              <a:rPr lang="en-US" sz="2800" i="1" dirty="0">
                <a:latin typeface="Constantia" pitchFamily="18" charset="0"/>
              </a:rPr>
              <a:t> </a:t>
            </a:r>
            <a:r>
              <a:rPr lang="en-US" sz="2800" i="1" dirty="0" err="1">
                <a:latin typeface="Constantia" pitchFamily="18" charset="0"/>
              </a:rPr>
              <a:t>pembagian</a:t>
            </a:r>
            <a:r>
              <a:rPr lang="en-US" sz="2800" i="1" dirty="0">
                <a:latin typeface="Constantia" pitchFamily="18" charset="0"/>
              </a:rPr>
              <a:t> </a:t>
            </a:r>
            <a:r>
              <a:rPr lang="en-US" sz="2800" i="1" dirty="0" err="1">
                <a:latin typeface="Constantia" pitchFamily="18" charset="0"/>
              </a:rPr>
              <a:t>itu</a:t>
            </a:r>
            <a:r>
              <a:rPr lang="en-US" sz="2800" i="1" dirty="0">
                <a:latin typeface="Constantia" pitchFamily="18" charset="0"/>
              </a:rPr>
              <a:t> </a:t>
            </a:r>
            <a:r>
              <a:rPr lang="en-US" sz="2800" i="1" dirty="0" err="1">
                <a:latin typeface="Constantia" pitchFamily="18" charset="0"/>
              </a:rPr>
              <a:t>hadir</a:t>
            </a:r>
            <a:r>
              <a:rPr lang="en-US" sz="2800" i="1" dirty="0">
                <a:latin typeface="Constantia" pitchFamily="18" charset="0"/>
              </a:rPr>
              <a:t> </a:t>
            </a:r>
            <a:r>
              <a:rPr lang="en-US" sz="2800" i="1" dirty="0" err="1" smtClean="0">
                <a:latin typeface="Constantia" pitchFamily="18" charset="0"/>
              </a:rPr>
              <a:t>kerabat</a:t>
            </a:r>
            <a:r>
              <a:rPr lang="en-US" sz="2800" i="1" dirty="0" smtClean="0">
                <a:latin typeface="Constantia" pitchFamily="18" charset="0"/>
              </a:rPr>
              <a:t>, </a:t>
            </a:r>
            <a:r>
              <a:rPr lang="en-US" sz="2800" i="1" dirty="0" err="1">
                <a:latin typeface="Constantia" pitchFamily="18" charset="0"/>
              </a:rPr>
              <a:t>anak</a:t>
            </a:r>
            <a:r>
              <a:rPr lang="en-US" sz="2800" i="1" dirty="0">
                <a:latin typeface="Constantia" pitchFamily="18" charset="0"/>
              </a:rPr>
              <a:t> </a:t>
            </a:r>
            <a:r>
              <a:rPr lang="en-US" sz="2800" i="1" dirty="0" err="1">
                <a:latin typeface="Constantia" pitchFamily="18" charset="0"/>
              </a:rPr>
              <a:t>yatim</a:t>
            </a:r>
            <a:r>
              <a:rPr lang="en-US" sz="2800" i="1" dirty="0">
                <a:latin typeface="Constantia" pitchFamily="18" charset="0"/>
              </a:rPr>
              <a:t> </a:t>
            </a:r>
            <a:r>
              <a:rPr lang="en-US" sz="2800" i="1" dirty="0" err="1">
                <a:latin typeface="Constantia" pitchFamily="18" charset="0"/>
              </a:rPr>
              <a:t>dan</a:t>
            </a:r>
            <a:r>
              <a:rPr lang="en-US" sz="2800" i="1" dirty="0">
                <a:latin typeface="Constantia" pitchFamily="18" charset="0"/>
              </a:rPr>
              <a:t> orang </a:t>
            </a:r>
            <a:r>
              <a:rPr lang="en-US" sz="2800" i="1" dirty="0" err="1">
                <a:latin typeface="Constantia" pitchFamily="18" charset="0"/>
              </a:rPr>
              <a:t>miskin</a:t>
            </a:r>
            <a:r>
              <a:rPr lang="en-US" sz="2800" i="1" dirty="0">
                <a:latin typeface="Constantia" pitchFamily="18" charset="0"/>
              </a:rPr>
              <a:t>, </a:t>
            </a:r>
            <a:r>
              <a:rPr lang="en-US" sz="2800" i="1" dirty="0" err="1">
                <a:latin typeface="Constantia" pitchFamily="18" charset="0"/>
              </a:rPr>
              <a:t>Maka</a:t>
            </a:r>
            <a:r>
              <a:rPr lang="en-US" sz="2800" i="1" dirty="0">
                <a:latin typeface="Constantia" pitchFamily="18" charset="0"/>
              </a:rPr>
              <a:t> </a:t>
            </a:r>
            <a:r>
              <a:rPr lang="en-US" sz="2800" i="1" dirty="0" err="1">
                <a:latin typeface="Constantia" pitchFamily="18" charset="0"/>
              </a:rPr>
              <a:t>berilah</a:t>
            </a:r>
            <a:r>
              <a:rPr lang="en-US" sz="2800" i="1" dirty="0">
                <a:latin typeface="Constantia" pitchFamily="18" charset="0"/>
              </a:rPr>
              <a:t> </a:t>
            </a:r>
            <a:r>
              <a:rPr lang="en-US" sz="2800" i="1" dirty="0" err="1">
                <a:latin typeface="Constantia" pitchFamily="18" charset="0"/>
              </a:rPr>
              <a:t>mereka</a:t>
            </a:r>
            <a:r>
              <a:rPr lang="en-US" sz="2800" i="1" dirty="0">
                <a:latin typeface="Constantia" pitchFamily="18" charset="0"/>
              </a:rPr>
              <a:t> </a:t>
            </a:r>
            <a:r>
              <a:rPr lang="en-US" sz="2800" i="1" dirty="0" err="1">
                <a:latin typeface="Constantia" pitchFamily="18" charset="0"/>
              </a:rPr>
              <a:t>dari</a:t>
            </a:r>
            <a:r>
              <a:rPr lang="en-US" sz="2800" i="1" dirty="0">
                <a:latin typeface="Constantia" pitchFamily="18" charset="0"/>
              </a:rPr>
              <a:t> </a:t>
            </a:r>
            <a:r>
              <a:rPr lang="en-US" sz="2800" i="1" dirty="0" err="1">
                <a:latin typeface="Constantia" pitchFamily="18" charset="0"/>
              </a:rPr>
              <a:t>harta</a:t>
            </a:r>
            <a:r>
              <a:rPr lang="en-US" sz="2800" i="1" dirty="0">
                <a:latin typeface="Constantia" pitchFamily="18" charset="0"/>
              </a:rPr>
              <a:t> </a:t>
            </a:r>
            <a:r>
              <a:rPr lang="en-US" sz="2800" i="1" dirty="0" err="1">
                <a:latin typeface="Constantia" pitchFamily="18" charset="0"/>
              </a:rPr>
              <a:t>itu</a:t>
            </a:r>
            <a:r>
              <a:rPr lang="en-US" sz="2800" i="1" dirty="0">
                <a:latin typeface="Constantia" pitchFamily="18" charset="0"/>
              </a:rPr>
              <a:t> </a:t>
            </a:r>
            <a:r>
              <a:rPr lang="en-US" sz="2800" i="1" dirty="0" smtClean="0">
                <a:latin typeface="Constantia" pitchFamily="18" charset="0"/>
              </a:rPr>
              <a:t>(</a:t>
            </a:r>
            <a:r>
              <a:rPr lang="en-US" sz="2800" i="1" dirty="0" err="1" smtClean="0">
                <a:latin typeface="Constantia" pitchFamily="18" charset="0"/>
              </a:rPr>
              <a:t>sekedarnya</a:t>
            </a:r>
            <a:r>
              <a:rPr lang="en-US" sz="2800" i="1" dirty="0">
                <a:latin typeface="Constantia" pitchFamily="18" charset="0"/>
              </a:rPr>
              <a:t>) </a:t>
            </a:r>
            <a:r>
              <a:rPr lang="en-US" sz="2800" i="1" dirty="0" err="1">
                <a:latin typeface="Constantia" pitchFamily="18" charset="0"/>
              </a:rPr>
              <a:t>dan</a:t>
            </a:r>
            <a:r>
              <a:rPr lang="en-US" sz="2800" i="1" dirty="0">
                <a:latin typeface="Constantia" pitchFamily="18" charset="0"/>
              </a:rPr>
              <a:t> </a:t>
            </a:r>
            <a:r>
              <a:rPr lang="en-US" sz="2800" i="1" dirty="0" err="1">
                <a:latin typeface="Constantia" pitchFamily="18" charset="0"/>
              </a:rPr>
              <a:t>ucapkanlah</a:t>
            </a:r>
            <a:r>
              <a:rPr lang="en-US" sz="2800" i="1" dirty="0">
                <a:latin typeface="Constantia" pitchFamily="18" charset="0"/>
              </a:rPr>
              <a:t> </a:t>
            </a:r>
            <a:r>
              <a:rPr lang="en-US" sz="2800" i="1" dirty="0" err="1">
                <a:latin typeface="Constantia" pitchFamily="18" charset="0"/>
              </a:rPr>
              <a:t>kepada</a:t>
            </a:r>
            <a:r>
              <a:rPr lang="en-US" sz="2800" i="1" dirty="0">
                <a:latin typeface="Constantia" pitchFamily="18" charset="0"/>
              </a:rPr>
              <a:t> </a:t>
            </a:r>
            <a:r>
              <a:rPr lang="en-US" sz="2800" i="1" dirty="0" err="1">
                <a:latin typeface="Constantia" pitchFamily="18" charset="0"/>
              </a:rPr>
              <a:t>mereka</a:t>
            </a:r>
            <a:r>
              <a:rPr lang="en-US" sz="2800" i="1" dirty="0">
                <a:latin typeface="Constantia" pitchFamily="18" charset="0"/>
              </a:rPr>
              <a:t> </a:t>
            </a:r>
            <a:r>
              <a:rPr lang="en-US" sz="2800" i="1" dirty="0" err="1">
                <a:latin typeface="Constantia" pitchFamily="18" charset="0"/>
              </a:rPr>
              <a:t>Perkataan</a:t>
            </a:r>
            <a:r>
              <a:rPr lang="en-US" sz="2800" i="1" dirty="0">
                <a:latin typeface="Constantia" pitchFamily="18" charset="0"/>
              </a:rPr>
              <a:t> yang </a:t>
            </a:r>
            <a:r>
              <a:rPr lang="en-US" sz="2800" i="1" dirty="0" err="1">
                <a:latin typeface="Constantia" pitchFamily="18" charset="0"/>
              </a:rPr>
              <a:t>baik</a:t>
            </a:r>
            <a:r>
              <a:rPr lang="en-US" sz="2800" i="1" dirty="0" smtClean="0">
                <a:latin typeface="Constantia" pitchFamily="18" charset="0"/>
              </a:rPr>
              <a:t>.</a:t>
            </a:r>
            <a:endParaRPr lang="en-US" sz="2800" i="1" dirty="0"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49228" r="8639" b="15221"/>
          <a:stretch/>
        </p:blipFill>
        <p:spPr bwMode="auto">
          <a:xfrm>
            <a:off x="457200" y="1364672"/>
            <a:ext cx="8409709" cy="198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00200" y="443804"/>
            <a:ext cx="5662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QS. An-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Nisaa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ayat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31329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685800"/>
            <a:ext cx="6795655" cy="1143000"/>
          </a:xfrm>
        </p:spPr>
        <p:txBody>
          <a:bodyPr>
            <a:normAutofit/>
          </a:bodyPr>
          <a:lstStyle/>
          <a:p>
            <a:r>
              <a:rPr lang="en-US" sz="4200" dirty="0" err="1" smtClean="0">
                <a:latin typeface="Adobe Garamond Pro Bold" pitchFamily="18" charset="0"/>
              </a:rPr>
              <a:t>Hadits</a:t>
            </a:r>
            <a:r>
              <a:rPr lang="en-US" sz="4200" dirty="0" smtClean="0">
                <a:latin typeface="Adobe Garamond Pro Bold" pitchFamily="18" charset="0"/>
              </a:rPr>
              <a:t> </a:t>
            </a:r>
            <a:r>
              <a:rPr lang="en-US" sz="4200" dirty="0" err="1" smtClean="0">
                <a:latin typeface="Adobe Garamond Pro Bold" pitchFamily="18" charset="0"/>
              </a:rPr>
              <a:t>tentang</a:t>
            </a:r>
            <a:r>
              <a:rPr lang="en-US" sz="4200" dirty="0" smtClean="0">
                <a:latin typeface="Adobe Garamond Pro Bold" pitchFamily="18" charset="0"/>
              </a:rPr>
              <a:t> </a:t>
            </a:r>
            <a:r>
              <a:rPr lang="en-US" sz="4200" dirty="0" err="1" smtClean="0">
                <a:latin typeface="Adobe Garamond Pro Bold" pitchFamily="18" charset="0"/>
              </a:rPr>
              <a:t>sikap</a:t>
            </a:r>
            <a:r>
              <a:rPr lang="en-US" sz="4200" dirty="0" smtClean="0">
                <a:latin typeface="Adobe Garamond Pro Bold" pitchFamily="18" charset="0"/>
              </a:rPr>
              <a:t> </a:t>
            </a:r>
            <a:r>
              <a:rPr lang="en-US" sz="4200" dirty="0" err="1" smtClean="0">
                <a:latin typeface="Adobe Garamond Pro Bold" pitchFamily="18" charset="0"/>
              </a:rPr>
              <a:t>Empati</a:t>
            </a:r>
            <a:endParaRPr lang="en-US" sz="4200" dirty="0"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endParaRPr lang="en-US" dirty="0" smtClean="0"/>
          </a:p>
          <a:p>
            <a:pPr marL="0" indent="0" algn="r">
              <a:buNone/>
            </a:pPr>
            <a:r>
              <a:rPr lang="en-US" dirty="0"/>
              <a:t>ﷺ</a:t>
            </a:r>
            <a:r>
              <a:rPr lang="ar-SA" sz="5200" dirty="0" smtClean="0">
                <a:latin typeface="Microsoft Uighur" pitchFamily="2" charset="-78"/>
                <a:cs typeface="Microsoft Uighur" pitchFamily="2" charset="-78"/>
              </a:rPr>
              <a:t>عَنْ اَ بِيْ مُوْسَى رَضِيَ اللهُ عَنْهُ قَالَ: قَالَ رَسُولُ اللهِ </a:t>
            </a:r>
            <a:endParaRPr lang="en-US" sz="5200" dirty="0" smtClean="0">
              <a:latin typeface="Microsoft Uighur" pitchFamily="2" charset="-78"/>
              <a:cs typeface="Microsoft Uighur" pitchFamily="2" charset="-78"/>
            </a:endParaRPr>
          </a:p>
          <a:p>
            <a:pPr marL="0" indent="0" algn="r">
              <a:buNone/>
            </a:pPr>
            <a:r>
              <a:rPr lang="ar-SA" sz="5200" dirty="0" smtClean="0">
                <a:latin typeface="Microsoft Uighur" pitchFamily="2" charset="-78"/>
                <a:cs typeface="Microsoft Uighur" pitchFamily="2" charset="-78"/>
              </a:rPr>
              <a:t> </a:t>
            </a:r>
            <a:r>
              <a:rPr lang="ar-AE" sz="5200" dirty="0" smtClean="0">
                <a:latin typeface="Microsoft Uighur" pitchFamily="2" charset="-78"/>
                <a:cs typeface="Microsoft Uighur" pitchFamily="2" charset="-78"/>
              </a:rPr>
              <a:t>اَلْمُؤْمِنُ </a:t>
            </a:r>
            <a:r>
              <a:rPr lang="ar-AE" sz="5200" dirty="0">
                <a:latin typeface="Microsoft Uighur" pitchFamily="2" charset="-78"/>
                <a:cs typeface="Microsoft Uighur" pitchFamily="2" charset="-78"/>
              </a:rPr>
              <a:t>لِلْمُؤْمِنِ كَالْبُنْيَانِ يَشُدُّ بَعْضُهُ </a:t>
            </a:r>
            <a:r>
              <a:rPr lang="ar-AE" sz="5200" dirty="0" smtClean="0">
                <a:latin typeface="Microsoft Uighur" pitchFamily="2" charset="-78"/>
                <a:cs typeface="Microsoft Uighur" pitchFamily="2" charset="-78"/>
              </a:rPr>
              <a:t>بَعْضًا</a:t>
            </a:r>
            <a:r>
              <a:rPr lang="ar-SA" sz="5200" dirty="0" smtClean="0">
                <a:latin typeface="Microsoft Uighur" pitchFamily="2" charset="-78"/>
                <a:cs typeface="Microsoft Uighur" pitchFamily="2" charset="-78"/>
              </a:rPr>
              <a:t> </a:t>
            </a:r>
            <a:endParaRPr lang="ar-AE" sz="5200" dirty="0" smtClean="0">
              <a:latin typeface="Microsoft Uighur" pitchFamily="2" charset="-78"/>
              <a:cs typeface="Microsoft Uighur" pitchFamily="2" charset="-78"/>
            </a:endParaRPr>
          </a:p>
          <a:p>
            <a:pPr marL="0" indent="0">
              <a:buNone/>
            </a:pPr>
            <a:r>
              <a:rPr lang="ar-AE" dirty="0" smtClean="0"/>
              <a:t/>
            </a:r>
            <a:br>
              <a:rPr lang="ar-AE" dirty="0" smtClean="0"/>
            </a:br>
            <a:endParaRPr lang="ar-AE" dirty="0" smtClean="0"/>
          </a:p>
          <a:p>
            <a:r>
              <a:rPr lang="en-US" i="1" dirty="0" smtClean="0">
                <a:latin typeface="Adobe Caslon Pro Bold" pitchFamily="18" charset="0"/>
              </a:rPr>
              <a:t>Dari </a:t>
            </a:r>
            <a:r>
              <a:rPr lang="en-US" i="1" dirty="0" err="1" smtClean="0">
                <a:latin typeface="Adobe Caslon Pro Bold" pitchFamily="18" charset="0"/>
              </a:rPr>
              <a:t>Abi</a:t>
            </a:r>
            <a:r>
              <a:rPr lang="en-US" i="1" dirty="0" smtClean="0">
                <a:latin typeface="Adobe Caslon Pro Bold" pitchFamily="18" charset="0"/>
              </a:rPr>
              <a:t> Musa </a:t>
            </a:r>
            <a:r>
              <a:rPr lang="en-US" i="1" dirty="0" err="1" smtClean="0">
                <a:latin typeface="Adobe Caslon Pro Bold" pitchFamily="18" charset="0"/>
              </a:rPr>
              <a:t>r.a.</a:t>
            </a:r>
            <a:r>
              <a:rPr lang="en-US" i="1" dirty="0" smtClean="0">
                <a:latin typeface="Adobe Caslon Pro Bold" pitchFamily="18" charset="0"/>
              </a:rPr>
              <a:t> </a:t>
            </a:r>
            <a:r>
              <a:rPr lang="en-US" i="1" dirty="0" err="1" smtClean="0">
                <a:latin typeface="Adobe Caslon Pro Bold" pitchFamily="18" charset="0"/>
              </a:rPr>
              <a:t>dia</a:t>
            </a:r>
            <a:r>
              <a:rPr lang="en-US" i="1" dirty="0" smtClean="0">
                <a:latin typeface="Adobe Caslon Pro Bold" pitchFamily="18" charset="0"/>
              </a:rPr>
              <a:t> </a:t>
            </a:r>
            <a:r>
              <a:rPr lang="en-US" i="1" dirty="0" err="1" smtClean="0">
                <a:latin typeface="Adobe Caslon Pro Bold" pitchFamily="18" charset="0"/>
              </a:rPr>
              <a:t>berkata</a:t>
            </a:r>
            <a:r>
              <a:rPr lang="en-US" i="1" dirty="0" smtClean="0">
                <a:latin typeface="Adobe Caslon Pro Bold" pitchFamily="18" charset="0"/>
              </a:rPr>
              <a:t>, </a:t>
            </a:r>
            <a:r>
              <a:rPr lang="en-US" i="1" dirty="0" err="1" smtClean="0">
                <a:latin typeface="Adobe Caslon Pro Bold" pitchFamily="18" charset="0"/>
              </a:rPr>
              <a:t>Rasulullah</a:t>
            </a:r>
            <a:r>
              <a:rPr lang="en-US" i="1" dirty="0" smtClean="0">
                <a:latin typeface="Adobe Caslon Pro Bold" pitchFamily="18" charset="0"/>
              </a:rPr>
              <a:t> SAW </a:t>
            </a:r>
            <a:r>
              <a:rPr lang="en-US" i="1" dirty="0" err="1" smtClean="0">
                <a:latin typeface="Adobe Caslon Pro Bold" pitchFamily="18" charset="0"/>
              </a:rPr>
              <a:t>bersabda</a:t>
            </a:r>
            <a:r>
              <a:rPr lang="en-US" i="1" dirty="0" smtClean="0">
                <a:latin typeface="Adobe Caslon Pro Bold" pitchFamily="18" charset="0"/>
              </a:rPr>
              <a:t>, “Orang </a:t>
            </a:r>
            <a:r>
              <a:rPr lang="en-US" i="1" dirty="0" err="1">
                <a:latin typeface="Adobe Caslon Pro Bold" pitchFamily="18" charset="0"/>
              </a:rPr>
              <a:t>mukmin</a:t>
            </a:r>
            <a:r>
              <a:rPr lang="en-US" i="1" dirty="0">
                <a:latin typeface="Adobe Caslon Pro Bold" pitchFamily="18" charset="0"/>
              </a:rPr>
              <a:t> </a:t>
            </a:r>
            <a:r>
              <a:rPr lang="en-US" i="1" dirty="0" err="1">
                <a:latin typeface="Adobe Caslon Pro Bold" pitchFamily="18" charset="0"/>
              </a:rPr>
              <a:t>bagi</a:t>
            </a:r>
            <a:r>
              <a:rPr lang="en-US" i="1" dirty="0">
                <a:latin typeface="Adobe Caslon Pro Bold" pitchFamily="18" charset="0"/>
              </a:rPr>
              <a:t> </a:t>
            </a:r>
            <a:r>
              <a:rPr lang="en-US" i="1" dirty="0" err="1">
                <a:latin typeface="Adobe Caslon Pro Bold" pitchFamily="18" charset="0"/>
              </a:rPr>
              <a:t>mukmin</a:t>
            </a:r>
            <a:r>
              <a:rPr lang="en-US" i="1" dirty="0">
                <a:latin typeface="Adobe Caslon Pro Bold" pitchFamily="18" charset="0"/>
              </a:rPr>
              <a:t> </a:t>
            </a:r>
            <a:r>
              <a:rPr lang="en-US" i="1" dirty="0" err="1">
                <a:latin typeface="Adobe Caslon Pro Bold" pitchFamily="18" charset="0"/>
              </a:rPr>
              <a:t>lainnya</a:t>
            </a:r>
            <a:r>
              <a:rPr lang="en-US" i="1" dirty="0">
                <a:latin typeface="Adobe Caslon Pro Bold" pitchFamily="18" charset="0"/>
              </a:rPr>
              <a:t> </a:t>
            </a:r>
            <a:r>
              <a:rPr lang="en-US" i="1" dirty="0" err="1">
                <a:latin typeface="Adobe Caslon Pro Bold" pitchFamily="18" charset="0"/>
              </a:rPr>
              <a:t>seperti</a:t>
            </a:r>
            <a:r>
              <a:rPr lang="en-US" i="1" dirty="0">
                <a:latin typeface="Adobe Caslon Pro Bold" pitchFamily="18" charset="0"/>
              </a:rPr>
              <a:t> </a:t>
            </a:r>
            <a:r>
              <a:rPr lang="en-US" i="1" dirty="0" err="1">
                <a:latin typeface="Adobe Caslon Pro Bold" pitchFamily="18" charset="0"/>
              </a:rPr>
              <a:t>bangunan</a:t>
            </a:r>
            <a:r>
              <a:rPr lang="en-US" i="1" dirty="0">
                <a:latin typeface="Adobe Caslon Pro Bold" pitchFamily="18" charset="0"/>
              </a:rPr>
              <a:t>, </a:t>
            </a:r>
            <a:r>
              <a:rPr lang="en-US" i="1" dirty="0" err="1">
                <a:latin typeface="Adobe Caslon Pro Bold" pitchFamily="18" charset="0"/>
              </a:rPr>
              <a:t>sebagiannya</a:t>
            </a:r>
            <a:r>
              <a:rPr lang="en-US" i="1" dirty="0">
                <a:latin typeface="Adobe Caslon Pro Bold" pitchFamily="18" charset="0"/>
              </a:rPr>
              <a:t> </a:t>
            </a:r>
            <a:r>
              <a:rPr lang="en-US" i="1" dirty="0" err="1">
                <a:latin typeface="Adobe Caslon Pro Bold" pitchFamily="18" charset="0"/>
              </a:rPr>
              <a:t>menguatkan</a:t>
            </a:r>
            <a:r>
              <a:rPr lang="en-US" i="1" dirty="0">
                <a:latin typeface="Adobe Caslon Pro Bold" pitchFamily="18" charset="0"/>
              </a:rPr>
              <a:t> </a:t>
            </a:r>
            <a:r>
              <a:rPr lang="en-US" i="1" dirty="0" err="1">
                <a:latin typeface="Adobe Caslon Pro Bold" pitchFamily="18" charset="0"/>
              </a:rPr>
              <a:t>sebagian</a:t>
            </a:r>
            <a:r>
              <a:rPr lang="en-US" i="1" dirty="0">
                <a:latin typeface="Adobe Caslon Pro Bold" pitchFamily="18" charset="0"/>
              </a:rPr>
              <a:t> yang lain</a:t>
            </a:r>
            <a:r>
              <a:rPr lang="en-US" i="1" dirty="0" smtClean="0">
                <a:latin typeface="Adobe Caslon Pro Bold" pitchFamily="18" charset="0"/>
              </a:rPr>
              <a:t>.”</a:t>
            </a:r>
            <a:endParaRPr lang="en-US" dirty="0" smtClean="0">
              <a:latin typeface="Adobe Caslon Pro Bold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aramond Pro Bold" pitchFamily="18" charset="0"/>
              </a:rPr>
              <a:t>Cara </a:t>
            </a:r>
            <a:r>
              <a:rPr lang="en-US" dirty="0" err="1" smtClean="0">
                <a:latin typeface="Adobe Garamond Pro Bold" pitchFamily="18" charset="0"/>
              </a:rPr>
              <a:t>mewujudkan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perilaku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empati</a:t>
            </a:r>
            <a:endParaRPr lang="en-US" dirty="0"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effectLst/>
                <a:latin typeface="Baskerville Old Face" pitchFamily="18" charset="0"/>
              </a:rPr>
              <a:t>Perilaku</a:t>
            </a:r>
            <a:r>
              <a:rPr lang="en-US" dirty="0" smtClean="0">
                <a:effectLst/>
                <a:latin typeface="Baskerville Old Face" pitchFamily="18" charset="0"/>
              </a:rPr>
              <a:t> </a:t>
            </a:r>
            <a:r>
              <a:rPr lang="en-US" dirty="0" err="1" smtClean="0">
                <a:effectLst/>
                <a:latin typeface="Baskerville Old Face" pitchFamily="18" charset="0"/>
              </a:rPr>
              <a:t>empati</a:t>
            </a:r>
            <a:r>
              <a:rPr lang="en-US" dirty="0" smtClean="0">
                <a:effectLst/>
                <a:latin typeface="Baskerville Old Face" pitchFamily="18" charset="0"/>
              </a:rPr>
              <a:t> </a:t>
            </a:r>
            <a:r>
              <a:rPr lang="en-US" dirty="0" err="1" smtClean="0">
                <a:effectLst/>
                <a:latin typeface="Baskerville Old Face" pitchFamily="18" charset="0"/>
              </a:rPr>
              <a:t>terhadap</a:t>
            </a:r>
            <a:r>
              <a:rPr lang="en-US" dirty="0" smtClean="0">
                <a:effectLst/>
                <a:latin typeface="Baskerville Old Face" pitchFamily="18" charset="0"/>
              </a:rPr>
              <a:t> </a:t>
            </a:r>
            <a:r>
              <a:rPr lang="en-US" dirty="0" err="1" smtClean="0">
                <a:effectLst/>
                <a:latin typeface="Baskerville Old Face" pitchFamily="18" charset="0"/>
              </a:rPr>
              <a:t>sesama</a:t>
            </a:r>
            <a:r>
              <a:rPr lang="en-US" dirty="0" smtClean="0">
                <a:effectLst/>
                <a:latin typeface="Baskerville Old Face" pitchFamily="18" charset="0"/>
              </a:rPr>
              <a:t> </a:t>
            </a:r>
            <a:r>
              <a:rPr lang="en-US" dirty="0" err="1" smtClean="0">
                <a:effectLst/>
                <a:latin typeface="Baskerville Old Face" pitchFamily="18" charset="0"/>
              </a:rPr>
              <a:t>manusia</a:t>
            </a:r>
            <a:r>
              <a:rPr lang="en-US" dirty="0" smtClean="0">
                <a:effectLst/>
                <a:latin typeface="Baskerville Old Face" pitchFamily="18" charset="0"/>
              </a:rPr>
              <a:t> </a:t>
            </a:r>
            <a:r>
              <a:rPr lang="en-US" dirty="0" err="1" smtClean="0">
                <a:effectLst/>
                <a:latin typeface="Baskerville Old Face" pitchFamily="18" charset="0"/>
              </a:rPr>
              <a:t>dalam</a:t>
            </a:r>
            <a:r>
              <a:rPr lang="en-US" dirty="0" smtClean="0">
                <a:effectLst/>
                <a:latin typeface="Baskerville Old Face" pitchFamily="18" charset="0"/>
              </a:rPr>
              <a:t> </a:t>
            </a:r>
            <a:r>
              <a:rPr lang="en-US" dirty="0" err="1" smtClean="0">
                <a:effectLst/>
                <a:latin typeface="Baskerville Old Face" pitchFamily="18" charset="0"/>
              </a:rPr>
              <a:t>kehidupan</a:t>
            </a:r>
            <a:r>
              <a:rPr lang="en-US" dirty="0" smtClean="0">
                <a:effectLst/>
                <a:latin typeface="Baskerville Old Face" pitchFamily="18" charset="0"/>
              </a:rPr>
              <a:t> </a:t>
            </a:r>
            <a:r>
              <a:rPr lang="en-US" dirty="0" err="1" smtClean="0">
                <a:effectLst/>
                <a:latin typeface="Baskerville Old Face" pitchFamily="18" charset="0"/>
              </a:rPr>
              <a:t>sehari-hari</a:t>
            </a:r>
            <a:r>
              <a:rPr lang="en-US" dirty="0" smtClean="0">
                <a:effectLst/>
                <a:latin typeface="Baskerville Old Face" pitchFamily="18" charset="0"/>
              </a:rPr>
              <a:t> </a:t>
            </a:r>
            <a:r>
              <a:rPr lang="en-US" dirty="0" err="1" smtClean="0">
                <a:effectLst/>
                <a:latin typeface="Baskerville Old Face" pitchFamily="18" charset="0"/>
              </a:rPr>
              <a:t>dapat</a:t>
            </a:r>
            <a:r>
              <a:rPr lang="en-US" dirty="0" smtClean="0">
                <a:effectLst/>
                <a:latin typeface="Baskerville Old Face" pitchFamily="18" charset="0"/>
              </a:rPr>
              <a:t> </a:t>
            </a:r>
            <a:r>
              <a:rPr lang="en-US" dirty="0" err="1" smtClean="0">
                <a:effectLst/>
                <a:latin typeface="Baskerville Old Face" pitchFamily="18" charset="0"/>
              </a:rPr>
              <a:t>diwujudkan</a:t>
            </a:r>
            <a:r>
              <a:rPr lang="en-US" dirty="0" smtClean="0">
                <a:effectLst/>
                <a:latin typeface="Baskerville Old Face" pitchFamily="18" charset="0"/>
              </a:rPr>
              <a:t> </a:t>
            </a:r>
            <a:r>
              <a:rPr lang="en-US" dirty="0" err="1" smtClean="0">
                <a:effectLst/>
                <a:latin typeface="Baskerville Old Face" pitchFamily="18" charset="0"/>
              </a:rPr>
              <a:t>dengan</a:t>
            </a:r>
            <a:r>
              <a:rPr lang="en-US" dirty="0" smtClean="0">
                <a:effectLst/>
                <a:latin typeface="Baskerville Old Face" pitchFamily="18" charset="0"/>
              </a:rPr>
              <a:t> </a:t>
            </a:r>
            <a:r>
              <a:rPr lang="en-US" dirty="0" err="1" smtClean="0">
                <a:effectLst/>
                <a:latin typeface="Baskerville Old Face" pitchFamily="18" charset="0"/>
              </a:rPr>
              <a:t>cara</a:t>
            </a:r>
            <a:r>
              <a:rPr lang="en-US" dirty="0" smtClean="0">
                <a:effectLst/>
                <a:latin typeface="Baskerville Old Face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effectLst/>
                <a:latin typeface="Baskerville Old Face" pitchFamily="18" charset="0"/>
              </a:rPr>
              <a:t>1. </a:t>
            </a:r>
            <a:r>
              <a:rPr lang="en-US" dirty="0" err="1" smtClean="0">
                <a:effectLst/>
                <a:latin typeface="Baskerville Old Face" pitchFamily="18" charset="0"/>
              </a:rPr>
              <a:t>peka</a:t>
            </a:r>
            <a:r>
              <a:rPr lang="en-US" dirty="0" smtClean="0">
                <a:effectLst/>
                <a:latin typeface="Baskerville Old Face" pitchFamily="18" charset="0"/>
              </a:rPr>
              <a:t> </a:t>
            </a:r>
            <a:r>
              <a:rPr lang="en-US" dirty="0" err="1" smtClean="0">
                <a:effectLst/>
                <a:latin typeface="Baskerville Old Face" pitchFamily="18" charset="0"/>
              </a:rPr>
              <a:t>terhadap</a:t>
            </a:r>
            <a:r>
              <a:rPr lang="en-US" dirty="0" smtClean="0">
                <a:effectLst/>
                <a:latin typeface="Baskerville Old Face" pitchFamily="18" charset="0"/>
              </a:rPr>
              <a:t> </a:t>
            </a:r>
            <a:r>
              <a:rPr lang="en-US" dirty="0" err="1" smtClean="0">
                <a:effectLst/>
                <a:latin typeface="Baskerville Old Face" pitchFamily="18" charset="0"/>
              </a:rPr>
              <a:t>perasaan</a:t>
            </a:r>
            <a:r>
              <a:rPr lang="en-US" dirty="0" smtClean="0">
                <a:effectLst/>
                <a:latin typeface="Baskerville Old Face" pitchFamily="18" charset="0"/>
              </a:rPr>
              <a:t> orang lain,</a:t>
            </a:r>
          </a:p>
          <a:p>
            <a:pPr marL="0" indent="0">
              <a:buNone/>
            </a:pPr>
            <a:r>
              <a:rPr lang="en-US" dirty="0" smtClean="0">
                <a:effectLst/>
                <a:latin typeface="Baskerville Old Face" pitchFamily="18" charset="0"/>
              </a:rPr>
              <a:t>2. </a:t>
            </a:r>
            <a:r>
              <a:rPr lang="en-US" dirty="0" err="1" smtClean="0">
                <a:effectLst/>
                <a:latin typeface="Baskerville Old Face" pitchFamily="18" charset="0"/>
              </a:rPr>
              <a:t>membayangkan</a:t>
            </a:r>
            <a:r>
              <a:rPr lang="en-US" dirty="0" smtClean="0">
                <a:effectLst/>
                <a:latin typeface="Baskerville Old Face" pitchFamily="18" charset="0"/>
              </a:rPr>
              <a:t> </a:t>
            </a:r>
            <a:r>
              <a:rPr lang="en-US" dirty="0" err="1" smtClean="0">
                <a:effectLst/>
                <a:latin typeface="Baskerville Old Face" pitchFamily="18" charset="0"/>
              </a:rPr>
              <a:t>seandainya</a:t>
            </a:r>
            <a:r>
              <a:rPr lang="en-US" dirty="0" smtClean="0">
                <a:effectLst/>
                <a:latin typeface="Baskerville Old Face" pitchFamily="18" charset="0"/>
              </a:rPr>
              <a:t> </a:t>
            </a:r>
            <a:r>
              <a:rPr lang="en-US" dirty="0" err="1" smtClean="0">
                <a:effectLst/>
                <a:latin typeface="Baskerville Old Face" pitchFamily="18" charset="0"/>
              </a:rPr>
              <a:t>aku</a:t>
            </a:r>
            <a:r>
              <a:rPr lang="en-US" dirty="0" smtClean="0">
                <a:effectLst/>
                <a:latin typeface="Baskerville Old Face" pitchFamily="18" charset="0"/>
              </a:rPr>
              <a:t> </a:t>
            </a:r>
            <a:r>
              <a:rPr lang="en-US" dirty="0" err="1" smtClean="0">
                <a:effectLst/>
                <a:latin typeface="Baskerville Old Face" pitchFamily="18" charset="0"/>
              </a:rPr>
              <a:t>adalah</a:t>
            </a:r>
            <a:r>
              <a:rPr lang="en-US" dirty="0" smtClean="0">
                <a:effectLst/>
                <a:latin typeface="Baskerville Old Face" pitchFamily="18" charset="0"/>
              </a:rPr>
              <a:t> </a:t>
            </a:r>
            <a:r>
              <a:rPr lang="en-US" dirty="0" err="1" smtClean="0">
                <a:effectLst/>
                <a:latin typeface="Baskerville Old Face" pitchFamily="18" charset="0"/>
              </a:rPr>
              <a:t>dia</a:t>
            </a:r>
            <a:r>
              <a:rPr lang="en-US" dirty="0" smtClean="0">
                <a:effectLst/>
                <a:latin typeface="Baskerville Old Face" pitchFamily="18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effectLst/>
                <a:latin typeface="Baskerville Old Face" pitchFamily="18" charset="0"/>
              </a:rPr>
              <a:t>3. </a:t>
            </a:r>
            <a:r>
              <a:rPr lang="en-US" dirty="0" err="1" smtClean="0">
                <a:effectLst/>
                <a:latin typeface="Baskerville Old Face" pitchFamily="18" charset="0"/>
              </a:rPr>
              <a:t>berlatih</a:t>
            </a:r>
            <a:r>
              <a:rPr lang="en-US" dirty="0" smtClean="0">
                <a:effectLst/>
                <a:latin typeface="Baskerville Old Face" pitchFamily="18" charset="0"/>
              </a:rPr>
              <a:t> </a:t>
            </a:r>
            <a:r>
              <a:rPr lang="en-US" dirty="0" err="1" smtClean="0">
                <a:effectLst/>
                <a:latin typeface="Baskerville Old Face" pitchFamily="18" charset="0"/>
              </a:rPr>
              <a:t>mengorbankan</a:t>
            </a:r>
            <a:r>
              <a:rPr lang="en-US" dirty="0" smtClean="0">
                <a:effectLst/>
                <a:latin typeface="Baskerville Old Face" pitchFamily="18" charset="0"/>
              </a:rPr>
              <a:t> </a:t>
            </a:r>
            <a:r>
              <a:rPr lang="en-US" dirty="0" err="1" smtClean="0">
                <a:effectLst/>
                <a:latin typeface="Baskerville Old Face" pitchFamily="18" charset="0"/>
              </a:rPr>
              <a:t>milik</a:t>
            </a:r>
            <a:r>
              <a:rPr lang="en-US" dirty="0" smtClean="0">
                <a:effectLst/>
                <a:latin typeface="Baskerville Old Face" pitchFamily="18" charset="0"/>
              </a:rPr>
              <a:t> </a:t>
            </a:r>
            <a:r>
              <a:rPr lang="en-US" dirty="0" err="1" smtClean="0">
                <a:effectLst/>
                <a:latin typeface="Baskerville Old Face" pitchFamily="18" charset="0"/>
              </a:rPr>
              <a:t>sendiri</a:t>
            </a:r>
            <a:r>
              <a:rPr lang="en-US" dirty="0" smtClean="0">
                <a:effectLst/>
                <a:latin typeface="Baskerville Old Face" pitchFamily="18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effectLst/>
                <a:latin typeface="Baskerville Old Face" pitchFamily="18" charset="0"/>
              </a:rPr>
              <a:t>4. </a:t>
            </a:r>
            <a:r>
              <a:rPr lang="en-US" dirty="0" err="1" smtClean="0">
                <a:effectLst/>
                <a:latin typeface="Baskerville Old Face" pitchFamily="18" charset="0"/>
              </a:rPr>
              <a:t>membahagiakan</a:t>
            </a:r>
            <a:r>
              <a:rPr lang="en-US" dirty="0" smtClean="0">
                <a:effectLst/>
                <a:latin typeface="Baskerville Old Face" pitchFamily="18" charset="0"/>
              </a:rPr>
              <a:t> orang lain.</a:t>
            </a:r>
            <a:br>
              <a:rPr lang="en-US" dirty="0" smtClean="0">
                <a:effectLst/>
                <a:latin typeface="Baskerville Old Face" pitchFamily="18" charset="0"/>
              </a:rPr>
            </a:br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3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Adobe Garamond Pro Bold" pitchFamily="18" charset="0"/>
              </a:rPr>
              <a:t>Contoh</a:t>
            </a:r>
            <a:r>
              <a:rPr lang="en-US" dirty="0" smtClean="0">
                <a:solidFill>
                  <a:schemeClr val="bg1"/>
                </a:solidFill>
                <a:latin typeface="Adobe Garamond Pro Bold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itchFamily="18" charset="0"/>
              </a:rPr>
              <a:t>Perilaku</a:t>
            </a:r>
            <a:r>
              <a:rPr lang="en-US" dirty="0" smtClean="0">
                <a:solidFill>
                  <a:schemeClr val="bg1"/>
                </a:solidFill>
                <a:latin typeface="Adobe Garamond Pro Bold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dobe Garamond Pro Bold" pitchFamily="18" charset="0"/>
              </a:rPr>
              <a:t>Empati</a:t>
            </a:r>
            <a:endParaRPr lang="en-US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4343399"/>
            <a:ext cx="3500003" cy="2047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46" y="1663274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5399"/>
            <a:ext cx="3044800" cy="228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46" y="4267200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682" y="2201436"/>
            <a:ext cx="1743075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906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184</Words>
  <Application>Microsoft Office PowerPoint</Application>
  <PresentationFormat>On-screen Show (4:3)</PresentationFormat>
  <Paragraphs>25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Mari Berempati</vt:lpstr>
      <vt:lpstr>Apa itu Empati?</vt:lpstr>
      <vt:lpstr>PowerPoint Presentation</vt:lpstr>
      <vt:lpstr>Hadits tentang sikap Empati</vt:lpstr>
      <vt:lpstr>Cara mewujudkan perilaku empati</vt:lpstr>
      <vt:lpstr>Contoh Perilaku Empati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 Berempati</dc:title>
  <dc:creator>Siti Nur Bautty</dc:creator>
  <cp:lastModifiedBy>Siti Nur Bautty</cp:lastModifiedBy>
  <cp:revision>8</cp:revision>
  <dcterms:created xsi:type="dcterms:W3CDTF">2017-01-16T13:33:36Z</dcterms:created>
  <dcterms:modified xsi:type="dcterms:W3CDTF">2017-01-20T14:25:05Z</dcterms:modified>
</cp:coreProperties>
</file>